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
      <p:font typeface="Open Sans SemiBold"/>
      <p:regular r:id="rId26"/>
      <p:bold r:id="rId27"/>
      <p:italic r:id="rId28"/>
      <p:boldItalic r:id="rId29"/>
    </p:embeddedFont>
    <p:embeddedFont>
      <p:font typeface="Lexend Deca"/>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SemiBold-regular.fntdata"/><Relationship Id="rId25" Type="http://schemas.openxmlformats.org/officeDocument/2006/relationships/font" Target="fonts/Roboto-boldItalic.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exendDeca-bold.fntdata"/><Relationship Id="rId30" Type="http://schemas.openxmlformats.org/officeDocument/2006/relationships/font" Target="fonts/LexendDeca-regular.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226efff5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226efff5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06c72d4d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06c72d4d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Vous pouvez utiliser cette diapo pour inclure des informations plus détaillées sur vos méthodologies favorites de référencement, ou des liens vers les outils technologiques que vous suggérez/imposer à vos étudiants pour organiser leurs références et citations.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06c72d4d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e06c72d4d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06c72d4d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e06c72d4d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06c72d4d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e06c72d4d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Discutez des autres stratégies que vos étudiants ont pu utiliser et qu’ils ont trouvé efficaces. Encouragez vos étudiants à explorer ces nouvelles stratégies et à choisir celles qui leur conviennent le mieux.</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e06c72d4d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e06c72d4d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Suggérez à vos étudiants de prendre quelques minutes pour réfléchir à toutes les stratégies dont vous avez parlé et pour en choisir une ou deux à essayer lors du prochain projet.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Rappelez-leur que si une stratégie ne leur convient pas, il est tout à fait normal d’en chercher une autre plus adaptée. Chacun a ses préférences et ses habitudes de travail. Le plus important est de déterminer les méthodes qui nous correspondent personnellement.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226efff5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226efff5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06c72d4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06c72d4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Examinez les processus de recherche et de rédaction en collaboration avec les étudiants. En classe, discutez du processus dans le cadre du projet en cours et de la marche à suivre, étape par étape.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06c72d4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06c72d4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Demandez aux étudiants de définir les stratégies de recherche. Si vous avez opté pour une présentation devant toute la classe, utilisez cette diapositive pour noter les réponses des étudiants.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06c72d4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06c72d4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Expliquez qu’il existe de nombreuses stratégies de recherche différentes, que les enseignants (dont vous faites partie) choisissent parfois d’encourager voir d’imposer une stratégie spécifique (fiches cartonnées, feuilles labélisées, planificateur de tâches, etc.), l’objectif final est de vous aider à déterminer votre approche individuelle.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Les étudiants peuvent poser des questions si les stratégies proposées ou imposées leur paraissent contradictoires.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06c72d4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06c72d4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Étudiez la liste des stratégies de recherche efficaces.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Chaque point fait l’objet d’une analyse plus détaillée dans les diapositives suivantes.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06c72d4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06c72d4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06c72d4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06c72d4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06c72d4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06c72d4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06c72d4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06c72d4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9.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55" name="Google Shape;55;p14"/>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sp>
        <p:nvSpPr>
          <p:cNvPr id="56" name="Google Shape;56;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57" name="Google Shape;57;p14"/>
          <p:cNvPicPr preferRelativeResize="0"/>
          <p:nvPr/>
        </p:nvPicPr>
        <p:blipFill>
          <a:blip r:embed="rId2">
            <a:alphaModFix/>
          </a:blip>
          <a:stretch>
            <a:fillRect/>
          </a:stretch>
        </p:blipFill>
        <p:spPr>
          <a:xfrm>
            <a:off x="551670" y="483372"/>
            <a:ext cx="1147802" cy="35128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58" name="Shape 58"/>
        <p:cNvGrpSpPr/>
        <p:nvPr/>
      </p:nvGrpSpPr>
      <p:grpSpPr>
        <a:xfrm>
          <a:off x="0" y="0"/>
          <a:ext cx="0" cy="0"/>
          <a:chOff x="0" y="0"/>
          <a:chExt cx="0" cy="0"/>
        </a:xfrm>
      </p:grpSpPr>
      <p:sp>
        <p:nvSpPr>
          <p:cNvPr id="59" name="Google Shape;59;p15"/>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sp>
        <p:nvSpPr>
          <p:cNvPr id="60" name="Google Shape;60;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pic>
        <p:nvPicPr>
          <p:cNvPr id="61" name="Google Shape;61;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64" name="Google Shape;64;p16"/>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65" name="Google Shape;6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66" name="Google Shape;66;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69" name="Google Shape;69;p17"/>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70" name="Google Shape;70;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2022  Turnitin LLC. Tous droits réservés.</a:t>
            </a:r>
            <a:endParaRPr sz="600">
              <a:solidFill>
                <a:schemeClr val="accent5"/>
              </a:solidFill>
              <a:latin typeface="Open Sans"/>
              <a:ea typeface="Open Sans"/>
              <a:cs typeface="Open Sans"/>
              <a:sym typeface="Open Sans"/>
            </a:endParaRPr>
          </a:p>
        </p:txBody>
      </p:sp>
      <p:pic>
        <p:nvPicPr>
          <p:cNvPr id="71" name="Google Shape;71;p17"/>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p18"/>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75" name="Google Shape;75;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76" name="Google Shape;76;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77" name="Shape 77"/>
        <p:cNvGrpSpPr/>
        <p:nvPr/>
      </p:nvGrpSpPr>
      <p:grpSpPr>
        <a:xfrm>
          <a:off x="0" y="0"/>
          <a:ext cx="0" cy="0"/>
          <a:chOff x="0" y="0"/>
          <a:chExt cx="0" cy="0"/>
        </a:xfrm>
      </p:grpSpPr>
      <p:sp>
        <p:nvSpPr>
          <p:cNvPr id="78" name="Google Shape;78;p1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9" name="Google Shape;79;p19"/>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80" name="Google Shape;80;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1" name="Google Shape;81;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82" name="Shape 82"/>
        <p:cNvGrpSpPr/>
        <p:nvPr/>
      </p:nvGrpSpPr>
      <p:grpSpPr>
        <a:xfrm>
          <a:off x="0" y="0"/>
          <a:ext cx="0" cy="0"/>
          <a:chOff x="0" y="0"/>
          <a:chExt cx="0" cy="0"/>
        </a:xfrm>
      </p:grpSpPr>
      <p:sp>
        <p:nvSpPr>
          <p:cNvPr id="83" name="Google Shape;83;p20"/>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4" name="Google Shape;84;p20"/>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5" name="Google Shape;85;p20"/>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6" name="Google Shape;86;p20"/>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87" name="Google Shape;87;p2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8" name="Google Shape;88;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89" name="Shape 89"/>
        <p:cNvGrpSpPr/>
        <p:nvPr/>
      </p:nvGrpSpPr>
      <p:grpSpPr>
        <a:xfrm>
          <a:off x="0" y="0"/>
          <a:ext cx="0" cy="0"/>
          <a:chOff x="0" y="0"/>
          <a:chExt cx="0" cy="0"/>
        </a:xfrm>
      </p:grpSpPr>
      <p:sp>
        <p:nvSpPr>
          <p:cNvPr id="90" name="Google Shape;90;p21"/>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91" name="Google Shape;91;p21"/>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92" name="Google Shape;92;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3" name="Google Shape;93;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94" name="Shape 94"/>
        <p:cNvGrpSpPr/>
        <p:nvPr/>
      </p:nvGrpSpPr>
      <p:grpSpPr>
        <a:xfrm>
          <a:off x="0" y="0"/>
          <a:ext cx="0" cy="0"/>
          <a:chOff x="0" y="0"/>
          <a:chExt cx="0" cy="0"/>
        </a:xfrm>
      </p:grpSpPr>
      <p:sp>
        <p:nvSpPr>
          <p:cNvPr id="95" name="Google Shape;95;p22"/>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96" name="Google Shape;96;p22"/>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97" name="Google Shape;97;p22"/>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98" name="Google Shape;98;p22"/>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99" name="Google Shape;99;p2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0" name="Google Shape;100;p22"/>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101" name="Google Shape;101;p22"/>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102" name="Google Shape;102;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103" name="Shape 103"/>
        <p:cNvGrpSpPr/>
        <p:nvPr/>
      </p:nvGrpSpPr>
      <p:grpSpPr>
        <a:xfrm>
          <a:off x="0" y="0"/>
          <a:ext cx="0" cy="0"/>
          <a:chOff x="0" y="0"/>
          <a:chExt cx="0" cy="0"/>
        </a:xfrm>
      </p:grpSpPr>
      <p:sp>
        <p:nvSpPr>
          <p:cNvPr id="104" name="Google Shape;104;p23"/>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105" name="Google Shape;105;p23"/>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106" name="Google Shape;106;p23"/>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107" name="Google Shape;107;p23"/>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8" name="Google Shape;108;p23"/>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09" name="Google Shape;109;p23"/>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10" name="Google Shape;110;p23"/>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111" name="Google Shape;111;p23"/>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112" name="Google Shape;112;p23"/>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113" name="Google Shape;113;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114" name="Shape 114"/>
        <p:cNvGrpSpPr/>
        <p:nvPr/>
      </p:nvGrpSpPr>
      <p:grpSpPr>
        <a:xfrm>
          <a:off x="0" y="0"/>
          <a:ext cx="0" cy="0"/>
          <a:chOff x="0" y="0"/>
          <a:chExt cx="0" cy="0"/>
        </a:xfrm>
      </p:grpSpPr>
      <p:sp>
        <p:nvSpPr>
          <p:cNvPr id="115" name="Google Shape;115;p24"/>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16" name="Google Shape;116;p24"/>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17" name="Google Shape;117;p24"/>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118" name="Google Shape;118;p24"/>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19" name="Google Shape;119;p24"/>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20" name="Google Shape;120;p24"/>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121" name="Google Shape;121;p24"/>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122" name="Google Shape;122;p24"/>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123" name="Google Shape;123;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124" name="Google Shape;124;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5" name="Google Shape;125;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126" name="Shape 126"/>
        <p:cNvGrpSpPr/>
        <p:nvPr/>
      </p:nvGrpSpPr>
      <p:grpSpPr>
        <a:xfrm>
          <a:off x="0" y="0"/>
          <a:ext cx="0" cy="0"/>
          <a:chOff x="0" y="0"/>
          <a:chExt cx="0" cy="0"/>
        </a:xfrm>
      </p:grpSpPr>
      <p:pic>
        <p:nvPicPr>
          <p:cNvPr id="127" name="Google Shape;127;p2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8" name="Google Shape;128;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129" name="Google Shape;129;p25"/>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30" name="Google Shape;130;p25"/>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131" name="Google Shape;131;p25"/>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132" name="Google Shape;132;p25"/>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133" name="Google Shape;133;p25"/>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134" name="Google Shape;134;p25"/>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135" name="Shape 135"/>
        <p:cNvGrpSpPr/>
        <p:nvPr/>
      </p:nvGrpSpPr>
      <p:grpSpPr>
        <a:xfrm>
          <a:off x="0" y="0"/>
          <a:ext cx="0" cy="0"/>
          <a:chOff x="0" y="0"/>
          <a:chExt cx="0" cy="0"/>
        </a:xfrm>
      </p:grpSpPr>
      <p:sp>
        <p:nvSpPr>
          <p:cNvPr id="136" name="Google Shape;136;p26"/>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2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38" name="Google Shape;138;p2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9" name="Google Shape;139;p2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2" name="Google Shape;142;p27"/>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43" name="Google Shape;143;p2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4" name="Google Shape;144;p2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45" name="Google Shape;145;p27"/>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46" name="Google Shape;146;p27"/>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9" name="Google Shape;149;p2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0" name="Google Shape;150;p2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1" name="Google Shape;151;p2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2" name="Google Shape;152;p28"/>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29"/>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6" name="Google Shape;156;p2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7" name="Google Shape;157;p2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8" name="Google Shape;158;p29"/>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59" name="Google Shape;159;p29"/>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0"/>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63" name="Google Shape;163;p3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4" name="Google Shape;164;p3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65" name="Google Shape;165;p30"/>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66" name="Shape 166"/>
        <p:cNvGrpSpPr/>
        <p:nvPr/>
      </p:nvGrpSpPr>
      <p:grpSpPr>
        <a:xfrm>
          <a:off x="0" y="0"/>
          <a:ext cx="0" cy="0"/>
          <a:chOff x="0" y="0"/>
          <a:chExt cx="0" cy="0"/>
        </a:xfrm>
      </p:grpSpPr>
      <p:sp>
        <p:nvSpPr>
          <p:cNvPr id="167" name="Google Shape;167;p31"/>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68" name="Google Shape;168;p3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9" name="Google Shape;169;p3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70" name="Shape 170"/>
        <p:cNvGrpSpPr/>
        <p:nvPr/>
      </p:nvGrpSpPr>
      <p:grpSpPr>
        <a:xfrm>
          <a:off x="0" y="0"/>
          <a:ext cx="0" cy="0"/>
          <a:chOff x="0" y="0"/>
          <a:chExt cx="0" cy="0"/>
        </a:xfrm>
      </p:grpSpPr>
      <p:pic>
        <p:nvPicPr>
          <p:cNvPr id="171" name="Google Shape;171;p3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72" name="Google Shape;172;p3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5" name="Google Shape;175;p3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76"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8" name="Google Shape;178;p3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79" name="Shape 179"/>
        <p:cNvGrpSpPr/>
        <p:nvPr/>
      </p:nvGrpSpPr>
      <p:grpSpPr>
        <a:xfrm>
          <a:off x="0" y="0"/>
          <a:ext cx="0" cy="0"/>
          <a:chOff x="0" y="0"/>
          <a:chExt cx="0" cy="0"/>
        </a:xfrm>
      </p:grpSpPr>
      <p:sp>
        <p:nvSpPr>
          <p:cNvPr id="180" name="Google Shape;180;p3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2021 Turnitin LLC. All rights reserved.</a:t>
            </a:r>
            <a:endParaRPr sz="600">
              <a:solidFill>
                <a:srgbClr val="FFFFFF"/>
              </a:solidFill>
              <a:latin typeface="Open Sans"/>
              <a:ea typeface="Open Sans"/>
              <a:cs typeface="Open Sans"/>
              <a:sym typeface="Open Sans"/>
            </a:endParaRPr>
          </a:p>
        </p:txBody>
      </p:sp>
      <p:pic>
        <p:nvPicPr>
          <p:cNvPr id="181" name="Google Shape;181;p35"/>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82" name="Shape 182"/>
        <p:cNvGrpSpPr/>
        <p:nvPr/>
      </p:nvGrpSpPr>
      <p:grpSpPr>
        <a:xfrm>
          <a:off x="0" y="0"/>
          <a:ext cx="0" cy="0"/>
          <a:chOff x="0" y="0"/>
          <a:chExt cx="0" cy="0"/>
        </a:xfrm>
      </p:grpSpPr>
      <p:sp>
        <p:nvSpPr>
          <p:cNvPr id="183" name="Google Shape;183;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4" name="Google Shape;184;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85" name="Google Shape;185;p3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86" name="Google Shape;186;p3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2.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0.png"/><Relationship Id="rId7"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9.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9.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go.turnitin.com/fr/sc_0222" TargetMode="External"/><Relationship Id="rId4" Type="http://schemas.openxmlformats.org/officeDocument/2006/relationships/image" Target="../media/image9.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turnitin.com/fr/lessons/research-planning-worksheet-fr"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7"/>
          <p:cNvSpPr txBox="1"/>
          <p:nvPr/>
        </p:nvSpPr>
        <p:spPr>
          <a:xfrm>
            <a:off x="656333" y="5432680"/>
            <a:ext cx="2807700" cy="325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192" name="Google Shape;192;p37"/>
          <p:cNvPicPr preferRelativeResize="0"/>
          <p:nvPr/>
        </p:nvPicPr>
        <p:blipFill>
          <a:blip r:embed="rId3">
            <a:alphaModFix/>
          </a:blip>
          <a:stretch>
            <a:fillRect/>
          </a:stretch>
        </p:blipFill>
        <p:spPr>
          <a:xfrm>
            <a:off x="7550991" y="296587"/>
            <a:ext cx="1216799" cy="364515"/>
          </a:xfrm>
          <a:prstGeom prst="rect">
            <a:avLst/>
          </a:prstGeom>
          <a:noFill/>
          <a:ln>
            <a:noFill/>
          </a:ln>
        </p:spPr>
      </p:pic>
      <p:sp>
        <p:nvSpPr>
          <p:cNvPr id="193" name="Google Shape;193;p37"/>
          <p:cNvSpPr txBox="1"/>
          <p:nvPr/>
        </p:nvSpPr>
        <p:spPr>
          <a:xfrm>
            <a:off x="752400" y="1642850"/>
            <a:ext cx="7820100" cy="465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solidFill>
                  <a:srgbClr val="003C46"/>
                </a:solidFill>
                <a:latin typeface="Open Sans"/>
                <a:ea typeface="Open Sans"/>
                <a:cs typeface="Open Sans"/>
                <a:sym typeface="Open Sans"/>
              </a:rPr>
              <a:t>Bien planifier pour prendre des décisions efficaces dans le cadre de vos recherches</a:t>
            </a:r>
            <a:endParaRPr>
              <a:solidFill>
                <a:srgbClr val="003C46"/>
              </a:solidFill>
              <a:latin typeface="Open Sans"/>
              <a:ea typeface="Open Sans"/>
              <a:cs typeface="Open Sans"/>
              <a:sym typeface="Open Sans"/>
            </a:endParaRPr>
          </a:p>
        </p:txBody>
      </p:sp>
      <p:pic>
        <p:nvPicPr>
          <p:cNvPr id="194" name="Google Shape;194;p37"/>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sp>
        <p:nvSpPr>
          <p:cNvPr id="195" name="Google Shape;195;p37"/>
          <p:cNvSpPr txBox="1"/>
          <p:nvPr/>
        </p:nvSpPr>
        <p:spPr>
          <a:xfrm>
            <a:off x="752400" y="810775"/>
            <a:ext cx="79734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4500">
                <a:solidFill>
                  <a:srgbClr val="003C46"/>
                </a:solidFill>
                <a:latin typeface="Lexend Deca"/>
                <a:ea typeface="Lexend Deca"/>
                <a:cs typeface="Lexend Deca"/>
                <a:sym typeface="Lexend Deca"/>
              </a:rPr>
              <a:t>Stratégies de recherche</a:t>
            </a:r>
            <a:endParaRPr sz="2500">
              <a:solidFill>
                <a:srgbClr val="003C46"/>
              </a:solidFill>
              <a:latin typeface="Lexend Deca"/>
              <a:ea typeface="Lexend Deca"/>
              <a:cs typeface="Lexend Deca"/>
              <a:sym typeface="Lexend Deca"/>
            </a:endParaRPr>
          </a:p>
        </p:txBody>
      </p:sp>
      <p:grpSp>
        <p:nvGrpSpPr>
          <p:cNvPr id="196" name="Google Shape;196;p37"/>
          <p:cNvGrpSpPr/>
          <p:nvPr/>
        </p:nvGrpSpPr>
        <p:grpSpPr>
          <a:xfrm>
            <a:off x="-10375" y="2291750"/>
            <a:ext cx="9154500" cy="2870713"/>
            <a:chOff x="-10375" y="2291750"/>
            <a:chExt cx="9154500" cy="2870713"/>
          </a:xfrm>
        </p:grpSpPr>
        <p:sp>
          <p:nvSpPr>
            <p:cNvPr id="197" name="Google Shape;197;p37"/>
            <p:cNvSpPr/>
            <p:nvPr/>
          </p:nvSpPr>
          <p:spPr>
            <a:xfrm>
              <a:off x="-10375" y="2291750"/>
              <a:ext cx="9154500" cy="2851800"/>
            </a:xfrm>
            <a:prstGeom prst="rect">
              <a:avLst/>
            </a:prstGeom>
            <a:solidFill>
              <a:srgbClr val="D3E8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37"/>
            <p:cNvPicPr preferRelativeResize="0"/>
            <p:nvPr/>
          </p:nvPicPr>
          <p:blipFill>
            <a:blip r:embed="rId5">
              <a:alphaModFix/>
            </a:blip>
            <a:stretch>
              <a:fillRect/>
            </a:stretch>
          </p:blipFill>
          <p:spPr>
            <a:xfrm>
              <a:off x="1228598" y="2571751"/>
              <a:ext cx="1774423" cy="1923550"/>
            </a:xfrm>
            <a:prstGeom prst="rect">
              <a:avLst/>
            </a:prstGeom>
            <a:noFill/>
            <a:ln>
              <a:noFill/>
            </a:ln>
          </p:spPr>
        </p:pic>
        <p:pic>
          <p:nvPicPr>
            <p:cNvPr id="199" name="Google Shape;199;p37"/>
            <p:cNvPicPr preferRelativeResize="0"/>
            <p:nvPr/>
          </p:nvPicPr>
          <p:blipFill rotWithShape="1">
            <a:blip r:embed="rId6">
              <a:alphaModFix/>
            </a:blip>
            <a:srcRect b="25373" l="0" r="0" t="0"/>
            <a:stretch/>
          </p:blipFill>
          <p:spPr>
            <a:xfrm>
              <a:off x="6672900" y="4043450"/>
              <a:ext cx="1383225" cy="1119014"/>
            </a:xfrm>
            <a:prstGeom prst="rect">
              <a:avLst/>
            </a:prstGeom>
            <a:noFill/>
            <a:ln>
              <a:noFill/>
            </a:ln>
          </p:spPr>
        </p:pic>
        <p:sp>
          <p:nvSpPr>
            <p:cNvPr id="200" name="Google Shape;200;p37"/>
            <p:cNvSpPr txBox="1"/>
            <p:nvPr/>
          </p:nvSpPr>
          <p:spPr>
            <a:xfrm>
              <a:off x="752396" y="2785811"/>
              <a:ext cx="918000" cy="6078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100">
                  <a:solidFill>
                    <a:schemeClr val="lt1"/>
                  </a:solidFill>
                  <a:latin typeface="Lexend Deca"/>
                  <a:ea typeface="Lexend Deca"/>
                  <a:cs typeface="Lexend Deca"/>
                  <a:sym typeface="Lexend Deca"/>
                </a:rPr>
                <a:t>“</a:t>
              </a:r>
              <a:endParaRPr sz="7100">
                <a:solidFill>
                  <a:schemeClr val="lt1"/>
                </a:solidFill>
                <a:latin typeface="Lexend Deca"/>
                <a:ea typeface="Lexend Deca"/>
                <a:cs typeface="Lexend Deca"/>
                <a:sym typeface="Lexend Deca"/>
              </a:endParaRPr>
            </a:p>
          </p:txBody>
        </p:sp>
        <p:sp>
          <p:nvSpPr>
            <p:cNvPr id="201" name="Google Shape;201;p37"/>
            <p:cNvSpPr txBox="1"/>
            <p:nvPr/>
          </p:nvSpPr>
          <p:spPr>
            <a:xfrm>
              <a:off x="5516550" y="2464898"/>
              <a:ext cx="644400" cy="58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900">
                  <a:solidFill>
                    <a:srgbClr val="003C46"/>
                  </a:solidFill>
                  <a:latin typeface="Lexend Deca"/>
                  <a:ea typeface="Lexend Deca"/>
                  <a:cs typeface="Lexend Deca"/>
                  <a:sym typeface="Lexend Deca"/>
                </a:rPr>
                <a:t>=</a:t>
              </a:r>
              <a:endParaRPr sz="3900">
                <a:solidFill>
                  <a:srgbClr val="003C46"/>
                </a:solidFill>
                <a:latin typeface="Lexend Deca"/>
                <a:ea typeface="Lexend Deca"/>
                <a:cs typeface="Lexend Deca"/>
                <a:sym typeface="Lexend Deca"/>
              </a:endParaRPr>
            </a:p>
          </p:txBody>
        </p:sp>
        <p:sp>
          <p:nvSpPr>
            <p:cNvPr id="202" name="Google Shape;202;p37"/>
            <p:cNvSpPr txBox="1"/>
            <p:nvPr/>
          </p:nvSpPr>
          <p:spPr>
            <a:xfrm>
              <a:off x="5991225" y="2452600"/>
              <a:ext cx="26463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lt1"/>
                  </a:solidFill>
                  <a:latin typeface="Lexend Deca"/>
                  <a:ea typeface="Lexend Deca"/>
                  <a:cs typeface="Lexend Deca"/>
                  <a:sym typeface="Lexend Deca"/>
                </a:rPr>
                <a:t>Authentique </a:t>
              </a:r>
              <a:endParaRPr sz="2500">
                <a:solidFill>
                  <a:schemeClr val="lt1"/>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2500">
                  <a:solidFill>
                    <a:schemeClr val="lt1"/>
                  </a:solidFill>
                  <a:latin typeface="Lexend Deca"/>
                  <a:ea typeface="Lexend Deca"/>
                  <a:cs typeface="Lexend Deca"/>
                  <a:sym typeface="Lexend Deca"/>
                </a:rPr>
                <a:t>Honnête </a:t>
              </a:r>
              <a:endParaRPr sz="2500">
                <a:solidFill>
                  <a:schemeClr val="lt1"/>
                </a:solidFill>
                <a:latin typeface="Lexend Deca"/>
                <a:ea typeface="Lexend Deca"/>
                <a:cs typeface="Lexend Deca"/>
                <a:sym typeface="Lexend Deca"/>
              </a:endParaRPr>
            </a:p>
          </p:txBody>
        </p:sp>
        <p:sp>
          <p:nvSpPr>
            <p:cNvPr id="203" name="Google Shape;203;p37"/>
            <p:cNvSpPr txBox="1"/>
            <p:nvPr/>
          </p:nvSpPr>
          <p:spPr>
            <a:xfrm>
              <a:off x="8157600" y="4299050"/>
              <a:ext cx="644400" cy="6078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100">
                  <a:solidFill>
                    <a:schemeClr val="lt1"/>
                  </a:solidFill>
                  <a:latin typeface="Lexend Deca"/>
                  <a:ea typeface="Lexend Deca"/>
                  <a:cs typeface="Lexend Deca"/>
                  <a:sym typeface="Lexend Deca"/>
                </a:rPr>
                <a:t>”</a:t>
              </a:r>
              <a:endParaRPr sz="7100">
                <a:solidFill>
                  <a:schemeClr val="lt1"/>
                </a:solidFill>
                <a:latin typeface="Lexend Deca"/>
                <a:ea typeface="Lexend Deca"/>
                <a:cs typeface="Lexend Deca"/>
                <a:sym typeface="Lexend Deca"/>
              </a:endParaRPr>
            </a:p>
          </p:txBody>
        </p:sp>
        <p:pic>
          <p:nvPicPr>
            <p:cNvPr id="204" name="Google Shape;204;p37"/>
            <p:cNvPicPr preferRelativeResize="0"/>
            <p:nvPr/>
          </p:nvPicPr>
          <p:blipFill>
            <a:blip r:embed="rId7">
              <a:alphaModFix amt="86000"/>
            </a:blip>
            <a:stretch>
              <a:fillRect/>
            </a:stretch>
          </p:blipFill>
          <p:spPr>
            <a:xfrm>
              <a:off x="2118225" y="3200378"/>
              <a:ext cx="5591549" cy="162127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Référencement des sources</a:t>
            </a:r>
            <a:endParaRPr sz="2600">
              <a:solidFill>
                <a:srgbClr val="003C46"/>
              </a:solidFill>
              <a:latin typeface="Lexend Deca"/>
              <a:ea typeface="Lexend Deca"/>
              <a:cs typeface="Lexend Deca"/>
              <a:sym typeface="Lexend Deca"/>
            </a:endParaRPr>
          </a:p>
        </p:txBody>
      </p:sp>
      <p:sp>
        <p:nvSpPr>
          <p:cNvPr id="279" name="Google Shape;279;p46"/>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Ne reportez pas le référencement à plus tard.</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Il est tentant de remettre cet élément à la fin du projet, mais cela peut rendre votre rédaction invalide si vous manquez de temps pour le faire.</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Prendre le temps de créer dès le début les références bibliographiques et les citations indirectes est le meilleur moyen d’éviter les erreurs.</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Il existe de nombreux utilitaires en ligne pour vous aider à rédiger et à organiser ces informations.</a:t>
            </a:r>
            <a:endParaRPr>
              <a:solidFill>
                <a:schemeClr val="dk2"/>
              </a:solidFill>
              <a:latin typeface="Open Sans"/>
              <a:ea typeface="Open Sans"/>
              <a:cs typeface="Open Sans"/>
              <a:sym typeface="Open Sans"/>
            </a:endParaRPr>
          </a:p>
          <a:p>
            <a:pPr indent="-317500" lvl="0" marL="4572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Prenez aussi l’habitude d’inclure des citations indirectes pendant la rédaction de votre copie.</a:t>
            </a:r>
            <a:endParaRPr sz="1500">
              <a:solidFill>
                <a:schemeClr val="dk2"/>
              </a:solidFill>
              <a:latin typeface="Open Sans"/>
              <a:ea typeface="Open Sans"/>
              <a:cs typeface="Open Sans"/>
              <a:sym typeface="Open Sans"/>
            </a:endParaRPr>
          </a:p>
        </p:txBody>
      </p:sp>
      <p:pic>
        <p:nvPicPr>
          <p:cNvPr id="280" name="Google Shape;280;p46"/>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pic>
        <p:nvPicPr>
          <p:cNvPr id="281" name="Google Shape;281;p46"/>
          <p:cNvPicPr preferRelativeResize="0"/>
          <p:nvPr/>
        </p:nvPicPr>
        <p:blipFill>
          <a:blip r:embed="rId4">
            <a:alphaModFix/>
          </a:blip>
          <a:stretch>
            <a:fillRect/>
          </a:stretch>
        </p:blipFill>
        <p:spPr>
          <a:xfrm>
            <a:off x="7258825" y="4030000"/>
            <a:ext cx="1383300" cy="741000"/>
          </a:xfrm>
          <a:prstGeom prst="rect">
            <a:avLst/>
          </a:prstGeom>
          <a:noFill/>
          <a:ln>
            <a:noFill/>
          </a:ln>
        </p:spPr>
      </p:pic>
      <p:sp>
        <p:nvSpPr>
          <p:cNvPr id="282" name="Google Shape;282;p4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Gestion efficace du temps</a:t>
            </a:r>
            <a:endParaRPr sz="2600">
              <a:solidFill>
                <a:srgbClr val="003C46"/>
              </a:solidFill>
              <a:latin typeface="Lexend Deca"/>
              <a:ea typeface="Lexend Deca"/>
              <a:cs typeface="Lexend Deca"/>
              <a:sym typeface="Lexend Deca"/>
            </a:endParaRPr>
          </a:p>
        </p:txBody>
      </p:sp>
      <p:sp>
        <p:nvSpPr>
          <p:cNvPr id="288" name="Google Shape;288;p47"/>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Gardez un œil sur le planning que vous avez préparé au début et veillez à respecter les échéances.</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Vous pouvez utiliser un agenda ou un calendrier pour organiser vos échéances.</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Vous pouvez aussi demander à un partenaire (un colocataire, un camarade de classe, un membre de votre famille) de vous rappeler vos responsabilités, par exemple au cours de rencontres régulières pour faire le point.</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Prévoyez une plage horaire quotidienne réservée à votre travail plutôt que de tout rédiger à la dernière heure,</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au risque de manquer de concentration ou de succomber au stress.</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89" name="Google Shape;289;p47"/>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90" name="Google Shape;290;p4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Les listes, fiches de planification, notes, etc. permettent de suivre le planning et d’organiser vos sources.</a:t>
            </a:r>
            <a:endParaRPr>
              <a:solidFill>
                <a:schemeClr val="dk2"/>
              </a:solidFill>
              <a:latin typeface="Open Sans"/>
              <a:ea typeface="Open Sans"/>
              <a:cs typeface="Open Sans"/>
              <a:sym typeface="Open Sans"/>
            </a:endParaRPr>
          </a:p>
          <a:p>
            <a:pPr indent="0" lvl="0" marL="45720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Conservez tous ces renseignements au même endroit et organisez les documents physiques dans des classeurs, avec des étiquettes et intercalaires.</a:t>
            </a:r>
            <a:endParaRPr>
              <a:solidFill>
                <a:schemeClr val="dk2"/>
              </a:solidFill>
              <a:latin typeface="Open Sans"/>
              <a:ea typeface="Open Sans"/>
              <a:cs typeface="Open Sans"/>
              <a:sym typeface="Open Sans"/>
            </a:endParaRPr>
          </a:p>
          <a:p>
            <a:pPr indent="0" lvl="0" marL="45720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Organisez les fichiers numériques dans des dossiers informatiques.</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96" name="Google Shape;296;p4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pic>
        <p:nvPicPr>
          <p:cNvPr id="297" name="Google Shape;297;p48"/>
          <p:cNvPicPr preferRelativeResize="0"/>
          <p:nvPr/>
        </p:nvPicPr>
        <p:blipFill>
          <a:blip r:embed="rId4">
            <a:alphaModFix/>
          </a:blip>
          <a:stretch>
            <a:fillRect/>
          </a:stretch>
        </p:blipFill>
        <p:spPr>
          <a:xfrm>
            <a:off x="7499650" y="3468650"/>
            <a:ext cx="1239575" cy="1343750"/>
          </a:xfrm>
          <a:prstGeom prst="rect">
            <a:avLst/>
          </a:prstGeom>
          <a:noFill/>
          <a:ln>
            <a:noFill/>
          </a:ln>
        </p:spPr>
      </p:pic>
      <p:sp>
        <p:nvSpPr>
          <p:cNvPr id="298" name="Google Shape;298;p48"/>
          <p:cNvSpPr txBox="1"/>
          <p:nvPr/>
        </p:nvSpPr>
        <p:spPr>
          <a:xfrm>
            <a:off x="752400" y="886975"/>
            <a:ext cx="6292800" cy="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Organisation</a:t>
            </a:r>
            <a:endParaRPr sz="2500">
              <a:solidFill>
                <a:srgbClr val="003C46"/>
              </a:solidFill>
              <a:latin typeface="Lexend Deca"/>
              <a:ea typeface="Lexend Deca"/>
              <a:cs typeface="Lexend Deca"/>
              <a:sym typeface="Lexend Deca"/>
            </a:endParaRPr>
          </a:p>
        </p:txBody>
      </p:sp>
      <p:sp>
        <p:nvSpPr>
          <p:cNvPr id="299" name="Google Shape;299;p4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Quelles autres stratégies partager avec vos camarades ?</a:t>
            </a:r>
            <a:endParaRPr sz="2600">
              <a:solidFill>
                <a:srgbClr val="003C46"/>
              </a:solidFill>
              <a:latin typeface="Lexend Deca"/>
              <a:ea typeface="Lexend Deca"/>
              <a:cs typeface="Lexend Deca"/>
              <a:sym typeface="Lexend Deca"/>
            </a:endParaRPr>
          </a:p>
        </p:txBody>
      </p:sp>
      <p:pic>
        <p:nvPicPr>
          <p:cNvPr id="305" name="Google Shape;305;p4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06" name="Google Shape;306;p49"/>
          <p:cNvSpPr/>
          <p:nvPr/>
        </p:nvSpPr>
        <p:spPr>
          <a:xfrm>
            <a:off x="880075" y="1950225"/>
            <a:ext cx="7340100" cy="2618400"/>
          </a:xfrm>
          <a:prstGeom prst="roundRect">
            <a:avLst>
              <a:gd fmla="val 6933" name="adj"/>
            </a:avLst>
          </a:prstGeom>
          <a:noFill/>
          <a:ln cap="flat" cmpd="sng" w="9525">
            <a:solidFill>
              <a:srgbClr val="003C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9"/>
          <p:cNvSpPr/>
          <p:nvPr/>
        </p:nvSpPr>
        <p:spPr>
          <a:xfrm>
            <a:off x="7227625" y="3882050"/>
            <a:ext cx="1439100" cy="81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49"/>
          <p:cNvPicPr preferRelativeResize="0"/>
          <p:nvPr/>
        </p:nvPicPr>
        <p:blipFill>
          <a:blip r:embed="rId4">
            <a:alphaModFix/>
          </a:blip>
          <a:stretch>
            <a:fillRect/>
          </a:stretch>
        </p:blipFill>
        <p:spPr>
          <a:xfrm>
            <a:off x="7277025" y="3529875"/>
            <a:ext cx="1503150" cy="1629475"/>
          </a:xfrm>
          <a:prstGeom prst="rect">
            <a:avLst/>
          </a:prstGeom>
          <a:noFill/>
          <a:ln>
            <a:noFill/>
          </a:ln>
        </p:spPr>
      </p:pic>
      <p:sp>
        <p:nvSpPr>
          <p:cNvPr id="309" name="Google Shape;309;p4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3" name="Shape 313"/>
        <p:cNvGrpSpPr/>
        <p:nvPr/>
      </p:nvGrpSpPr>
      <p:grpSpPr>
        <a:xfrm>
          <a:off x="0" y="0"/>
          <a:ext cx="0" cy="0"/>
          <a:chOff x="0" y="0"/>
          <a:chExt cx="0" cy="0"/>
        </a:xfrm>
      </p:grpSpPr>
      <p:sp>
        <p:nvSpPr>
          <p:cNvPr id="314" name="Google Shape;314;p50"/>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Planification du prochain projet</a:t>
            </a:r>
            <a:endParaRPr sz="2600">
              <a:solidFill>
                <a:srgbClr val="003C46"/>
              </a:solidFill>
              <a:latin typeface="Lexend Deca"/>
              <a:ea typeface="Lexend Deca"/>
              <a:cs typeface="Lexend Deca"/>
              <a:sym typeface="Lexend Deca"/>
            </a:endParaRPr>
          </a:p>
        </p:txBody>
      </p:sp>
      <p:sp>
        <p:nvSpPr>
          <p:cNvPr id="315" name="Google Shape;315;p50"/>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Considérez toutes les stratégies dont nous avons parlé. Sélectionnez-en une ou deux à essayer au cours de votre prochain projet.</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   		1.</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rPr lang="en">
                <a:solidFill>
                  <a:schemeClr val="dk2"/>
                </a:solidFill>
                <a:latin typeface="Open Sans"/>
                <a:ea typeface="Open Sans"/>
                <a:cs typeface="Open Sans"/>
                <a:sym typeface="Open Sans"/>
              </a:rPr>
              <a:t>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   		2.</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Gardez à l’esprit que le choix de la stratégie la plus adaptée peut varier d’un individu à un autre.</a:t>
            </a:r>
            <a:endParaRPr>
              <a:solidFill>
                <a:schemeClr val="dk2"/>
              </a:solidFill>
              <a:latin typeface="Open Sans"/>
              <a:ea typeface="Open Sans"/>
              <a:cs typeface="Open Sans"/>
              <a:sym typeface="Open Sans"/>
            </a:endParaRPr>
          </a:p>
          <a:p>
            <a:pPr indent="-317500" lvl="0"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Il faut parfois plusieurs tentatives et erreurs avant de trouver celle qui vous convient.</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a:solidFill>
                <a:schemeClr val="dk2"/>
              </a:solidFill>
              <a:latin typeface="Open Sans"/>
              <a:ea typeface="Open Sans"/>
              <a:cs typeface="Open Sans"/>
              <a:sym typeface="Open Sans"/>
            </a:endParaRPr>
          </a:p>
        </p:txBody>
      </p:sp>
      <p:pic>
        <p:nvPicPr>
          <p:cNvPr id="316" name="Google Shape;316;p50"/>
          <p:cNvPicPr preferRelativeResize="0"/>
          <p:nvPr/>
        </p:nvPicPr>
        <p:blipFill rotWithShape="1">
          <a:blip r:embed="rId3">
            <a:alphaModFix/>
          </a:blip>
          <a:srcRect b="13413" l="13413" r="13406" t="13406"/>
          <a:stretch/>
        </p:blipFill>
        <p:spPr>
          <a:xfrm>
            <a:off x="7499650" y="111041"/>
            <a:ext cx="1319491" cy="583199"/>
          </a:xfrm>
          <a:prstGeom prst="rect">
            <a:avLst/>
          </a:prstGeom>
          <a:noFill/>
          <a:ln>
            <a:noFill/>
          </a:ln>
        </p:spPr>
      </p:pic>
      <p:sp>
        <p:nvSpPr>
          <p:cNvPr id="317" name="Google Shape;317;p5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Merci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8" name="Shape 208"/>
        <p:cNvGrpSpPr/>
        <p:nvPr/>
      </p:nvGrpSpPr>
      <p:grpSpPr>
        <a:xfrm>
          <a:off x="0" y="0"/>
          <a:ext cx="0" cy="0"/>
          <a:chOff x="0" y="0"/>
          <a:chExt cx="0" cy="0"/>
        </a:xfrm>
      </p:grpSpPr>
      <p:sp>
        <p:nvSpPr>
          <p:cNvPr id="209" name="Google Shape;209;p38"/>
          <p:cNvSpPr txBox="1"/>
          <p:nvPr/>
        </p:nvSpPr>
        <p:spPr>
          <a:xfrm>
            <a:off x="752400" y="886975"/>
            <a:ext cx="76860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Le processus de recherche et de rédaction</a:t>
            </a:r>
            <a:endParaRPr sz="2600">
              <a:solidFill>
                <a:srgbClr val="003C46"/>
              </a:solidFill>
              <a:latin typeface="Lexend Deca"/>
              <a:ea typeface="Lexend Deca"/>
              <a:cs typeface="Lexend Deca"/>
              <a:sym typeface="Lexend Deca"/>
            </a:endParaRPr>
          </a:p>
        </p:txBody>
      </p:sp>
      <p:sp>
        <p:nvSpPr>
          <p:cNvPr id="210" name="Google Shape;210;p38"/>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1</a:t>
            </a:r>
            <a:r>
              <a:rPr lang="en" sz="1200">
                <a:solidFill>
                  <a:schemeClr val="dk2"/>
                </a:solidFill>
                <a:latin typeface="Open Sans"/>
                <a:ea typeface="Open Sans"/>
                <a:cs typeface="Open Sans"/>
                <a:sym typeface="Open Sans"/>
              </a:rPr>
              <a:t>  Choisir une thématique</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2</a:t>
            </a:r>
            <a:r>
              <a:rPr lang="en" sz="1200">
                <a:solidFill>
                  <a:schemeClr val="dk2"/>
                </a:solidFill>
                <a:latin typeface="Open Sans"/>
                <a:ea typeface="Open Sans"/>
                <a:cs typeface="Open Sans"/>
                <a:sym typeface="Open Sans"/>
              </a:rPr>
              <a:t>  Préciser la thématique</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3</a:t>
            </a:r>
            <a:r>
              <a:rPr lang="en" sz="1200">
                <a:solidFill>
                  <a:schemeClr val="dk2"/>
                </a:solidFill>
                <a:latin typeface="Open Sans"/>
                <a:ea typeface="Open Sans"/>
                <a:cs typeface="Open Sans"/>
                <a:sym typeface="Open Sans"/>
              </a:rPr>
              <a:t>  Réunir les informations générales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4</a:t>
            </a:r>
            <a:r>
              <a:rPr lang="en" sz="1200">
                <a:solidFill>
                  <a:schemeClr val="dk2"/>
                </a:solidFill>
                <a:latin typeface="Open Sans"/>
                <a:ea typeface="Open Sans"/>
                <a:cs typeface="Open Sans"/>
                <a:sym typeface="Open Sans"/>
              </a:rPr>
              <a:t>  Formuler un sujet de recherche</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5</a:t>
            </a:r>
            <a:r>
              <a:rPr lang="en" sz="1200">
                <a:solidFill>
                  <a:schemeClr val="dk2"/>
                </a:solidFill>
                <a:latin typeface="Open Sans"/>
                <a:ea typeface="Open Sans"/>
                <a:cs typeface="Open Sans"/>
                <a:sym typeface="Open Sans"/>
              </a:rPr>
              <a:t>  Identifier et évaluer les sources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6</a:t>
            </a:r>
            <a:r>
              <a:rPr lang="en" sz="1200">
                <a:solidFill>
                  <a:schemeClr val="dk2"/>
                </a:solidFill>
                <a:latin typeface="Open Sans"/>
                <a:ea typeface="Open Sans"/>
                <a:cs typeface="Open Sans"/>
                <a:sym typeface="Open Sans"/>
              </a:rPr>
              <a:t>  Sélectionner les sources les plus crédibles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7 </a:t>
            </a:r>
            <a:r>
              <a:rPr lang="en" sz="1200">
                <a:solidFill>
                  <a:schemeClr val="dk2"/>
                </a:solidFill>
                <a:latin typeface="Open Sans"/>
                <a:ea typeface="Open Sans"/>
                <a:cs typeface="Open Sans"/>
                <a:sym typeface="Open Sans"/>
              </a:rPr>
              <a:t> Référencer toutes les sources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8</a:t>
            </a:r>
            <a:r>
              <a:rPr lang="en" sz="1200">
                <a:solidFill>
                  <a:schemeClr val="dk2"/>
                </a:solidFill>
                <a:latin typeface="Open Sans"/>
                <a:ea typeface="Open Sans"/>
                <a:cs typeface="Open Sans"/>
                <a:sym typeface="Open Sans"/>
              </a:rPr>
              <a:t>  Rédiger son brouillon</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9</a:t>
            </a:r>
            <a:r>
              <a:rPr lang="en" sz="1200">
                <a:solidFill>
                  <a:schemeClr val="dk2"/>
                </a:solidFill>
                <a:latin typeface="Open Sans"/>
                <a:ea typeface="Open Sans"/>
                <a:cs typeface="Open Sans"/>
                <a:sym typeface="Open Sans"/>
              </a:rPr>
              <a:t>  Relire et revoir sa dissertation</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11" name="Google Shape;211;p3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2" name="Google Shape;212;p3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nvSpPr>
        <p:spPr>
          <a:xfrm>
            <a:off x="752400" y="886975"/>
            <a:ext cx="81171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Qu’est-ce qu’une stratégie de recherche ?</a:t>
            </a:r>
            <a:endParaRPr sz="2600">
              <a:solidFill>
                <a:srgbClr val="003C46"/>
              </a:solidFill>
              <a:latin typeface="Lexend Deca"/>
              <a:ea typeface="Lexend Deca"/>
              <a:cs typeface="Lexend Deca"/>
              <a:sym typeface="Lexend Deca"/>
            </a:endParaRPr>
          </a:p>
        </p:txBody>
      </p:sp>
      <p:pic>
        <p:nvPicPr>
          <p:cNvPr id="218" name="Google Shape;218;p3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9" name="Google Shape;219;p39"/>
          <p:cNvSpPr/>
          <p:nvPr/>
        </p:nvSpPr>
        <p:spPr>
          <a:xfrm>
            <a:off x="880075" y="1597850"/>
            <a:ext cx="7355100" cy="2970900"/>
          </a:xfrm>
          <a:prstGeom prst="roundRect">
            <a:avLst>
              <a:gd fmla="val 6933" name="adj"/>
            </a:avLst>
          </a:prstGeom>
          <a:noFill/>
          <a:ln cap="flat" cmpd="sng" w="9525">
            <a:solidFill>
              <a:srgbClr val="003C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9"/>
          <p:cNvSpPr/>
          <p:nvPr/>
        </p:nvSpPr>
        <p:spPr>
          <a:xfrm>
            <a:off x="7802025" y="3766800"/>
            <a:ext cx="864600" cy="92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39"/>
          <p:cNvPicPr preferRelativeResize="0"/>
          <p:nvPr/>
        </p:nvPicPr>
        <p:blipFill>
          <a:blip r:embed="rId4">
            <a:alphaModFix/>
          </a:blip>
          <a:stretch>
            <a:fillRect/>
          </a:stretch>
        </p:blipFill>
        <p:spPr>
          <a:xfrm>
            <a:off x="7608613" y="3521775"/>
            <a:ext cx="1363275" cy="1477825"/>
          </a:xfrm>
          <a:prstGeom prst="rect">
            <a:avLst/>
          </a:prstGeom>
          <a:noFill/>
          <a:ln>
            <a:noFill/>
          </a:ln>
        </p:spPr>
      </p:pic>
      <p:sp>
        <p:nvSpPr>
          <p:cNvPr id="222" name="Google Shape;222;p3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nvSpPr>
        <p:spPr>
          <a:xfrm>
            <a:off x="752400" y="886975"/>
            <a:ext cx="79542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Trouver la démarche qui VOUS convient</a:t>
            </a:r>
            <a:endParaRPr sz="2600">
              <a:solidFill>
                <a:srgbClr val="003C46"/>
              </a:solidFill>
              <a:latin typeface="Lexend Deca"/>
              <a:ea typeface="Lexend Deca"/>
              <a:cs typeface="Lexend Deca"/>
              <a:sym typeface="Lexend Deca"/>
            </a:endParaRPr>
          </a:p>
        </p:txBody>
      </p:sp>
      <p:pic>
        <p:nvPicPr>
          <p:cNvPr id="228" name="Google Shape;228;p40"/>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29" name="Google Shape;229;p40"/>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Il existe de nombreuses stratégies que l’on peut utiliser pour guider le processus de recherche. Dans certains cas, celles-ci sont dictées ou recommandées par un enseignant. À long terme, l’objectif est toutefois de découvrir les démarches et stratégies de recherche qui vous conviennent le mieux.</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30" name="Google Shape;230;p40"/>
          <p:cNvPicPr preferRelativeResize="0"/>
          <p:nvPr/>
        </p:nvPicPr>
        <p:blipFill>
          <a:blip r:embed="rId4">
            <a:alphaModFix/>
          </a:blip>
          <a:stretch>
            <a:fillRect/>
          </a:stretch>
        </p:blipFill>
        <p:spPr>
          <a:xfrm>
            <a:off x="6611250" y="3404625"/>
            <a:ext cx="1881150" cy="1007750"/>
          </a:xfrm>
          <a:prstGeom prst="rect">
            <a:avLst/>
          </a:prstGeom>
          <a:noFill/>
          <a:ln>
            <a:noFill/>
          </a:ln>
        </p:spPr>
      </p:pic>
      <p:sp>
        <p:nvSpPr>
          <p:cNvPr id="231" name="Google Shape;231;p4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5" name="Shape 235"/>
        <p:cNvGrpSpPr/>
        <p:nvPr/>
      </p:nvGrpSpPr>
      <p:grpSpPr>
        <a:xfrm>
          <a:off x="0" y="0"/>
          <a:ext cx="0" cy="0"/>
          <a:chOff x="0" y="0"/>
          <a:chExt cx="0" cy="0"/>
        </a:xfrm>
      </p:grpSpPr>
      <p:sp>
        <p:nvSpPr>
          <p:cNvPr id="236" name="Google Shape;236;p41"/>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Les stratégies de recherche efficaces</a:t>
            </a:r>
            <a:endParaRPr sz="2600">
              <a:solidFill>
                <a:srgbClr val="003C46"/>
              </a:solidFill>
              <a:latin typeface="Lexend Deca"/>
              <a:ea typeface="Lexend Deca"/>
              <a:cs typeface="Lexend Deca"/>
              <a:sym typeface="Lexend Deca"/>
            </a:endParaRPr>
          </a:p>
        </p:txBody>
      </p:sp>
      <p:sp>
        <p:nvSpPr>
          <p:cNvPr id="237" name="Google Shape;237;p41"/>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1  </a:t>
            </a:r>
            <a:r>
              <a:rPr lang="en">
                <a:solidFill>
                  <a:schemeClr val="dk2"/>
                </a:solidFill>
                <a:latin typeface="Open Sans"/>
                <a:ea typeface="Open Sans"/>
                <a:cs typeface="Open Sans"/>
                <a:sym typeface="Open Sans"/>
              </a:rPr>
              <a:t>Planification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2  </a:t>
            </a:r>
            <a:r>
              <a:rPr lang="en">
                <a:solidFill>
                  <a:schemeClr val="dk2"/>
                </a:solidFill>
                <a:latin typeface="Open Sans"/>
                <a:ea typeface="Open Sans"/>
                <a:cs typeface="Open Sans"/>
                <a:sym typeface="Open Sans"/>
              </a:rPr>
              <a:t>Brainstorming autour des mots et expressions clés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3 </a:t>
            </a:r>
            <a:r>
              <a:rPr lang="en">
                <a:solidFill>
                  <a:schemeClr val="dk2"/>
                </a:solidFill>
                <a:latin typeface="Open Sans"/>
                <a:ea typeface="Open Sans"/>
                <a:cs typeface="Open Sans"/>
                <a:sym typeface="Open Sans"/>
              </a:rPr>
              <a:t> Évaluation des sources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4</a:t>
            </a:r>
            <a:r>
              <a:rPr lang="en">
                <a:solidFill>
                  <a:schemeClr val="dk2"/>
                </a:solidFill>
                <a:latin typeface="Open Sans"/>
                <a:ea typeface="Open Sans"/>
                <a:cs typeface="Open Sans"/>
                <a:sym typeface="Open Sans"/>
              </a:rPr>
              <a:t>  Prise de notes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5 </a:t>
            </a:r>
            <a:r>
              <a:rPr lang="en">
                <a:solidFill>
                  <a:schemeClr val="dk2"/>
                </a:solidFill>
                <a:latin typeface="Open Sans"/>
                <a:ea typeface="Open Sans"/>
                <a:cs typeface="Open Sans"/>
                <a:sym typeface="Open Sans"/>
              </a:rPr>
              <a:t> Référencement des sources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6</a:t>
            </a:r>
            <a:r>
              <a:rPr lang="en">
                <a:solidFill>
                  <a:schemeClr val="dk2"/>
                </a:solidFill>
                <a:latin typeface="Open Sans"/>
                <a:ea typeface="Open Sans"/>
                <a:cs typeface="Open Sans"/>
                <a:sym typeface="Open Sans"/>
              </a:rPr>
              <a:t>  Gestion efficace du temps</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7</a:t>
            </a:r>
            <a:r>
              <a:rPr lang="en">
                <a:solidFill>
                  <a:schemeClr val="dk2"/>
                </a:solidFill>
                <a:latin typeface="Open Sans"/>
                <a:ea typeface="Open Sans"/>
                <a:cs typeface="Open Sans"/>
                <a:sym typeface="Open Sans"/>
              </a:rPr>
              <a:t>  Organisation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38" name="Google Shape;238;p41"/>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39" name="Google Shape;239;p4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nvSpPr>
        <p:spPr>
          <a:xfrm>
            <a:off x="676200" y="1516950"/>
            <a:ext cx="7740000" cy="351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Ne vous précipitez pas. Prenez le temps de planifier vos recherches.</a:t>
            </a:r>
            <a:endParaRPr>
              <a:solidFill>
                <a:schemeClr val="dk2"/>
              </a:solidFill>
              <a:latin typeface="Open Sans"/>
              <a:ea typeface="Open Sans"/>
              <a:cs typeface="Open Sans"/>
              <a:sym typeface="Open Sans"/>
            </a:endParaRPr>
          </a:p>
          <a:p>
            <a:pPr indent="-317500" lvl="1" marL="914400" rtl="0" algn="l">
              <a:lnSpc>
                <a:spcPct val="115000"/>
              </a:lnSpc>
              <a:spcBef>
                <a:spcPts val="4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Cela peut sembler être une perte de temps, le simple fait d’avoir planifié votre travail vous en fera gagner (à condition de suivre le programme).</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Réfléchissez à votre projet et à vos objectifs, et planifiez la démarche qui vous permettra de vous y atteler.</a:t>
            </a:r>
            <a:endParaRPr>
              <a:solidFill>
                <a:schemeClr val="dk2"/>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Tenez compte d’éléments comme :</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Les échéances et autres éléments imposés</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La longueur et le degré d'approfondissement requis</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Le temps imparti à chaque ressource (bibliothèques, bases de 	données, entretiens, etc.)</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Planifier votre démarche par écrit. Si possible, séparez les principales 		échéances sur un agenda ou calendrier.</a:t>
            </a:r>
            <a:endParaRPr>
              <a:solidFill>
                <a:schemeClr val="dk2"/>
              </a:solidFill>
              <a:latin typeface="Open Sans"/>
              <a:ea typeface="Open Sans"/>
              <a:cs typeface="Open Sans"/>
              <a:sym typeface="Open Sans"/>
            </a:endParaRPr>
          </a:p>
          <a:p>
            <a:pPr indent="0" lvl="0" marL="45720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45" name="Google Shape;245;p42"/>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46" name="Google Shape;246;p42"/>
          <p:cNvSpPr txBox="1"/>
          <p:nvPr/>
        </p:nvSpPr>
        <p:spPr>
          <a:xfrm>
            <a:off x="752400" y="886975"/>
            <a:ext cx="6292800" cy="40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Planification</a:t>
            </a:r>
            <a:endParaRPr sz="2600">
              <a:solidFill>
                <a:srgbClr val="003C46"/>
              </a:solidFill>
              <a:latin typeface="Lexend Deca"/>
              <a:ea typeface="Lexend Deca"/>
              <a:cs typeface="Lexend Deca"/>
              <a:sym typeface="Lexend Deca"/>
            </a:endParaRPr>
          </a:p>
        </p:txBody>
      </p:sp>
      <p:pic>
        <p:nvPicPr>
          <p:cNvPr id="247" name="Google Shape;247;p42"/>
          <p:cNvPicPr preferRelativeResize="0"/>
          <p:nvPr/>
        </p:nvPicPr>
        <p:blipFill>
          <a:blip r:embed="rId4">
            <a:alphaModFix/>
          </a:blip>
          <a:stretch>
            <a:fillRect/>
          </a:stretch>
        </p:blipFill>
        <p:spPr>
          <a:xfrm>
            <a:off x="7455375" y="3446250"/>
            <a:ext cx="1222050" cy="1324750"/>
          </a:xfrm>
          <a:prstGeom prst="rect">
            <a:avLst/>
          </a:prstGeom>
          <a:noFill/>
          <a:ln>
            <a:noFill/>
          </a:ln>
        </p:spPr>
      </p:pic>
      <p:sp>
        <p:nvSpPr>
          <p:cNvPr id="248" name="Google Shape;248;p4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nvSpPr>
        <p:spPr>
          <a:xfrm>
            <a:off x="752400" y="886975"/>
            <a:ext cx="84906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Brainstorming autour des mots et expressions clés</a:t>
            </a:r>
            <a:endParaRPr sz="2600">
              <a:solidFill>
                <a:srgbClr val="003C46"/>
              </a:solidFill>
              <a:latin typeface="Lexend Deca"/>
              <a:ea typeface="Lexend Deca"/>
              <a:cs typeface="Lexend Deca"/>
              <a:sym typeface="Lexend Deca"/>
            </a:endParaRPr>
          </a:p>
        </p:txBody>
      </p:sp>
      <p:sp>
        <p:nvSpPr>
          <p:cNvPr id="254" name="Google Shape;254;p43"/>
          <p:cNvSpPr txBox="1"/>
          <p:nvPr/>
        </p:nvSpPr>
        <p:spPr>
          <a:xfrm>
            <a:off x="752400" y="1554575"/>
            <a:ext cx="8193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Réfléchissez à la thématique retenue et listez les mots et expressions susceptibles de donner des résultats pendant vos recherches en ligne ou dans des ouvrages papier.</a:t>
            </a:r>
            <a:endParaRPr>
              <a:solidFill>
                <a:schemeClr val="dk2"/>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Il faudra parfois varier les expressions avant de trouver ceux qui conduisent aux informations les plus utiles.</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Tirez parti des moteurs de recherche, des bases de données et des sources papier à votre disposition.</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Moteurs de recherche et bases de données : essayez plusieurs combinaisons de mots-clés jusqu’à trouver le résultat qui correspond le mieux à votre sujet de recherche.</a:t>
            </a:r>
            <a:endParaRPr>
              <a:solidFill>
                <a:schemeClr val="dk2"/>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Sources papier : consultez la table des matières et les index d’encyclopédie et de revues et magazines pour y trouver les mots et expressions clés qui vous intéressent.</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55" name="Google Shape;255;p43"/>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56" name="Google Shape;256;p4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4"/>
          <p:cNvSpPr txBox="1"/>
          <p:nvPr/>
        </p:nvSpPr>
        <p:spPr>
          <a:xfrm>
            <a:off x="702000" y="1588300"/>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pen Sans"/>
              <a:buChar char="●"/>
            </a:pPr>
            <a:r>
              <a:rPr lang="en">
                <a:solidFill>
                  <a:schemeClr val="dk2"/>
                </a:solidFill>
                <a:latin typeface="Open Sans"/>
                <a:ea typeface="Open Sans"/>
                <a:cs typeface="Open Sans"/>
                <a:sym typeface="Open Sans"/>
              </a:rPr>
              <a:t>Vérifiez chaque document identifié à l’aide du</a:t>
            </a:r>
            <a:r>
              <a:rPr lang="en">
                <a:solidFill>
                  <a:schemeClr val="dk2"/>
                </a:solidFill>
                <a:latin typeface="Open Sans"/>
                <a:ea typeface="Open Sans"/>
                <a:cs typeface="Open Sans"/>
                <a:sym typeface="Open Sans"/>
              </a:rPr>
              <a:t> </a:t>
            </a:r>
            <a:r>
              <a:rPr lang="en" u="sng">
                <a:solidFill>
                  <a:srgbClr val="003C46"/>
                </a:solidFill>
                <a:latin typeface="Open Sans"/>
                <a:ea typeface="Open Sans"/>
                <a:cs typeface="Open Sans"/>
                <a:sym typeface="Open Sans"/>
                <a:hlinkClick r:id="rId3">
                  <a:extLst>
                    <a:ext uri="{A12FA001-AC4F-418D-AE19-62706E023703}">
                      <ahyp:hlinkClr val="tx"/>
                    </a:ext>
                  </a:extLst>
                </a:hlinkClick>
              </a:rPr>
              <a:t>Guide de crédibilité de la source</a:t>
            </a:r>
            <a:r>
              <a:rPr lang="en">
                <a:solidFill>
                  <a:schemeClr val="dk2"/>
                </a:solidFill>
                <a:latin typeface="Open Sans"/>
                <a:ea typeface="Open Sans"/>
                <a:cs typeface="Open Sans"/>
                <a:sym typeface="Open Sans"/>
              </a:rPr>
              <a:t> </a:t>
            </a:r>
            <a:r>
              <a:rPr lang="en">
                <a:solidFill>
                  <a:schemeClr val="dk2"/>
                </a:solidFill>
                <a:latin typeface="Open Sans"/>
                <a:ea typeface="Open Sans"/>
                <a:cs typeface="Open Sans"/>
                <a:sym typeface="Open Sans"/>
              </a:rPr>
              <a:t>de Turnitin.</a:t>
            </a:r>
            <a:endParaRPr>
              <a:solidFill>
                <a:schemeClr val="dk2"/>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Avant de choisir d’inclure une source dans votre travail, tenez compte de son origine, de son auteur, de ses objectifs et perspectives, de sa crédibilité académique et de sa pertinence.</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Ne sélectionnez que les sources crédibles, c’est-à-dire celles qui répondent parfaitement à ces exigences.</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62" name="Google Shape;262;p44"/>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pic>
        <p:nvPicPr>
          <p:cNvPr id="263" name="Google Shape;263;p44"/>
          <p:cNvPicPr preferRelativeResize="0"/>
          <p:nvPr/>
        </p:nvPicPr>
        <p:blipFill>
          <a:blip r:embed="rId5">
            <a:alphaModFix/>
          </a:blip>
          <a:stretch>
            <a:fillRect/>
          </a:stretch>
        </p:blipFill>
        <p:spPr>
          <a:xfrm>
            <a:off x="7259399" y="3717340"/>
            <a:ext cx="1479825" cy="1053658"/>
          </a:xfrm>
          <a:prstGeom prst="rect">
            <a:avLst/>
          </a:prstGeom>
          <a:noFill/>
          <a:ln>
            <a:noFill/>
          </a:ln>
        </p:spPr>
      </p:pic>
      <p:sp>
        <p:nvSpPr>
          <p:cNvPr id="264" name="Google Shape;264;p44"/>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500">
                <a:solidFill>
                  <a:srgbClr val="003C46"/>
                </a:solidFill>
                <a:latin typeface="Lexend Deca"/>
                <a:ea typeface="Lexend Deca"/>
                <a:cs typeface="Lexend Deca"/>
                <a:sym typeface="Lexend Deca"/>
              </a:rPr>
              <a:t>Évaluation des sources</a:t>
            </a:r>
            <a:endParaRPr sz="2600">
              <a:solidFill>
                <a:srgbClr val="003C46"/>
              </a:solidFill>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500">
              <a:solidFill>
                <a:srgbClr val="003C46"/>
              </a:solidFill>
              <a:latin typeface="Lexend Deca"/>
              <a:ea typeface="Lexend Deca"/>
              <a:cs typeface="Lexend Deca"/>
              <a:sym typeface="Lexend Deca"/>
            </a:endParaRPr>
          </a:p>
        </p:txBody>
      </p:sp>
      <p:sp>
        <p:nvSpPr>
          <p:cNvPr id="265" name="Google Shape;265;p4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9" name="Shape 269"/>
        <p:cNvGrpSpPr/>
        <p:nvPr/>
      </p:nvGrpSpPr>
      <p:grpSpPr>
        <a:xfrm>
          <a:off x="0" y="0"/>
          <a:ext cx="0" cy="0"/>
          <a:chOff x="0" y="0"/>
          <a:chExt cx="0" cy="0"/>
        </a:xfrm>
      </p:grpSpPr>
      <p:sp>
        <p:nvSpPr>
          <p:cNvPr id="270" name="Google Shape;270;p45"/>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Prise de notes</a:t>
            </a:r>
            <a:endParaRPr sz="2600">
              <a:solidFill>
                <a:srgbClr val="003C46"/>
              </a:solidFill>
              <a:latin typeface="Lexend Deca"/>
              <a:ea typeface="Lexend Deca"/>
              <a:cs typeface="Lexend Deca"/>
              <a:sym typeface="Lexend Deca"/>
            </a:endParaRPr>
          </a:p>
        </p:txBody>
      </p:sp>
      <p:sp>
        <p:nvSpPr>
          <p:cNvPr id="271" name="Google Shape;271;p45"/>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pen Sans"/>
              <a:buChar char="●"/>
            </a:pPr>
            <a:r>
              <a:rPr lang="en">
                <a:solidFill>
                  <a:schemeClr val="dk2"/>
                </a:solidFill>
                <a:latin typeface="Open Sans"/>
                <a:ea typeface="Open Sans"/>
                <a:cs typeface="Open Sans"/>
                <a:sym typeface="Open Sans"/>
              </a:rPr>
              <a:t>Au fur et à mesure que vous lisez le contenu de chaque source, prenez des notes dans votre </a:t>
            </a:r>
            <a:r>
              <a:rPr lang="en" u="sng">
                <a:solidFill>
                  <a:schemeClr val="hlink"/>
                </a:solidFill>
                <a:latin typeface="Open Sans"/>
                <a:ea typeface="Open Sans"/>
                <a:cs typeface="Open Sans"/>
                <a:sym typeface="Open Sans"/>
                <a:hlinkClick r:id="rId3"/>
              </a:rPr>
              <a:t>fiche de planification des recherches</a:t>
            </a:r>
            <a:r>
              <a:rPr lang="en">
                <a:solidFill>
                  <a:schemeClr val="dk2"/>
                </a:solidFill>
                <a:latin typeface="Open Sans"/>
                <a:ea typeface="Open Sans"/>
                <a:cs typeface="Open Sans"/>
                <a:sym typeface="Open Sans"/>
              </a:rPr>
              <a:t>, sur un cahier, un calepin, des fiches ou tout autre système d’organisation.</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Pour chaque source, incluez dans vos notes :</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Les détails permettant de localiser l’information (numéro de page, sous-titre, etc.)</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La citation exacte, mot pour mot</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La relation avec votre thématique</a:t>
            </a:r>
            <a:endParaRPr>
              <a:solidFill>
                <a:schemeClr val="dk2"/>
              </a:solidFill>
              <a:latin typeface="Open Sans"/>
              <a:ea typeface="Open Sans"/>
              <a:cs typeface="Open Sans"/>
              <a:sym typeface="Open Sans"/>
            </a:endParaRPr>
          </a:p>
          <a:p>
            <a:pPr indent="-317500" lvl="0" marL="9144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Ces renseignements vous serviront de rappel au moment d’utiliser la source.</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72" name="Google Shape;272;p45"/>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sp>
        <p:nvSpPr>
          <p:cNvPr id="273" name="Google Shape;273;p4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Tous droits réservés.</a:t>
            </a:r>
            <a:endParaRPr sz="600">
              <a:solidFill>
                <a:srgbClr val="66666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